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sldIdLst>
    <p:sldId id="256" r:id="rId2"/>
    <p:sldId id="257" r:id="rId3"/>
    <p:sldId id="258" r:id="rId4"/>
    <p:sldId id="263" r:id="rId5"/>
    <p:sldId id="259" r:id="rId6"/>
    <p:sldId id="260" r:id="rId7"/>
    <p:sldId id="261" r:id="rId8"/>
    <p:sldId id="262" r:id="rId9"/>
    <p:sldId id="264" r:id="rId10"/>
    <p:sldId id="269" r:id="rId11"/>
    <p:sldId id="265" r:id="rId12"/>
    <p:sldId id="266" r:id="rId13"/>
    <p:sldId id="268"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5140FA-EF32-4A08-8A9F-F0B2A196E3B7}" v="91" dt="2022-06-27T09:52:01.3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i Krishna Kumar Komma" userId="9065ce04-ebdf-4b61-8fd2-b4917943f197" providerId="ADAL" clId="{E35140FA-EF32-4A08-8A9F-F0B2A196E3B7}"/>
    <pc:docChg chg="custSel addSld modSld">
      <pc:chgData name="Sai Krishna Kumar Komma" userId="9065ce04-ebdf-4b61-8fd2-b4917943f197" providerId="ADAL" clId="{E35140FA-EF32-4A08-8A9F-F0B2A196E3B7}" dt="2022-06-27T11:51:20.825" v="558" actId="20577"/>
      <pc:docMkLst>
        <pc:docMk/>
      </pc:docMkLst>
      <pc:sldChg chg="modSp">
        <pc:chgData name="Sai Krishna Kumar Komma" userId="9065ce04-ebdf-4b61-8fd2-b4917943f197" providerId="ADAL" clId="{E35140FA-EF32-4A08-8A9F-F0B2A196E3B7}" dt="2022-06-27T09:19:21.093" v="364" actId="20577"/>
        <pc:sldMkLst>
          <pc:docMk/>
          <pc:sldMk cId="485111486" sldId="256"/>
        </pc:sldMkLst>
        <pc:spChg chg="mod">
          <ac:chgData name="Sai Krishna Kumar Komma" userId="9065ce04-ebdf-4b61-8fd2-b4917943f197" providerId="ADAL" clId="{E35140FA-EF32-4A08-8A9F-F0B2A196E3B7}" dt="2022-06-27T09:19:21.093" v="364" actId="20577"/>
          <ac:spMkLst>
            <pc:docMk/>
            <pc:sldMk cId="485111486" sldId="256"/>
            <ac:spMk id="3" creationId="{9AAAB6F0-AB5D-E8DA-D76F-C670C6282DC1}"/>
          </ac:spMkLst>
        </pc:spChg>
      </pc:sldChg>
      <pc:sldChg chg="modSp">
        <pc:chgData name="Sai Krishna Kumar Komma" userId="9065ce04-ebdf-4b61-8fd2-b4917943f197" providerId="ADAL" clId="{E35140FA-EF32-4A08-8A9F-F0B2A196E3B7}" dt="2022-06-27T09:52:01.350" v="445" actId="20577"/>
        <pc:sldMkLst>
          <pc:docMk/>
          <pc:sldMk cId="2076616282" sldId="260"/>
        </pc:sldMkLst>
        <pc:spChg chg="mod">
          <ac:chgData name="Sai Krishna Kumar Komma" userId="9065ce04-ebdf-4b61-8fd2-b4917943f197" providerId="ADAL" clId="{E35140FA-EF32-4A08-8A9F-F0B2A196E3B7}" dt="2022-06-27T09:52:01.350" v="445" actId="20577"/>
          <ac:spMkLst>
            <pc:docMk/>
            <pc:sldMk cId="2076616282" sldId="260"/>
            <ac:spMk id="3" creationId="{F0FA85D4-7A2D-4D9D-A3F5-9AC30F4AC413}"/>
          </ac:spMkLst>
        </pc:spChg>
      </pc:sldChg>
      <pc:sldChg chg="modSp mod">
        <pc:chgData name="Sai Krishna Kumar Komma" userId="9065ce04-ebdf-4b61-8fd2-b4917943f197" providerId="ADAL" clId="{E35140FA-EF32-4A08-8A9F-F0B2A196E3B7}" dt="2022-06-27T09:56:24.570" v="509" actId="20577"/>
        <pc:sldMkLst>
          <pc:docMk/>
          <pc:sldMk cId="2831080021" sldId="264"/>
        </pc:sldMkLst>
        <pc:spChg chg="mod">
          <ac:chgData name="Sai Krishna Kumar Komma" userId="9065ce04-ebdf-4b61-8fd2-b4917943f197" providerId="ADAL" clId="{E35140FA-EF32-4A08-8A9F-F0B2A196E3B7}" dt="2022-06-27T09:56:24.570" v="509" actId="20577"/>
          <ac:spMkLst>
            <pc:docMk/>
            <pc:sldMk cId="2831080021" sldId="264"/>
            <ac:spMk id="2" creationId="{7DFA42D0-4405-C6F1-4DEE-0549CB09478C}"/>
          </ac:spMkLst>
        </pc:spChg>
      </pc:sldChg>
      <pc:sldChg chg="modSp mod">
        <pc:chgData name="Sai Krishna Kumar Komma" userId="9065ce04-ebdf-4b61-8fd2-b4917943f197" providerId="ADAL" clId="{E35140FA-EF32-4A08-8A9F-F0B2A196E3B7}" dt="2022-06-27T09:47:26.377" v="434" actId="20577"/>
        <pc:sldMkLst>
          <pc:docMk/>
          <pc:sldMk cId="398363247" sldId="265"/>
        </pc:sldMkLst>
        <pc:spChg chg="mod">
          <ac:chgData name="Sai Krishna Kumar Komma" userId="9065ce04-ebdf-4b61-8fd2-b4917943f197" providerId="ADAL" clId="{E35140FA-EF32-4A08-8A9F-F0B2A196E3B7}" dt="2022-06-27T09:47:26.377" v="434" actId="20577"/>
          <ac:spMkLst>
            <pc:docMk/>
            <pc:sldMk cId="398363247" sldId="265"/>
            <ac:spMk id="3" creationId="{918667E2-EC93-530A-391D-C348C2400516}"/>
          </ac:spMkLst>
        </pc:spChg>
      </pc:sldChg>
      <pc:sldChg chg="modSp new mod">
        <pc:chgData name="Sai Krishna Kumar Komma" userId="9065ce04-ebdf-4b61-8fd2-b4917943f197" providerId="ADAL" clId="{E35140FA-EF32-4A08-8A9F-F0B2A196E3B7}" dt="2022-06-27T11:51:20.825" v="558" actId="20577"/>
        <pc:sldMkLst>
          <pc:docMk/>
          <pc:sldMk cId="4265334906" sldId="268"/>
        </pc:sldMkLst>
        <pc:spChg chg="mod">
          <ac:chgData name="Sai Krishna Kumar Komma" userId="9065ce04-ebdf-4b61-8fd2-b4917943f197" providerId="ADAL" clId="{E35140FA-EF32-4A08-8A9F-F0B2A196E3B7}" dt="2022-06-27T11:51:20.825" v="558" actId="20577"/>
          <ac:spMkLst>
            <pc:docMk/>
            <pc:sldMk cId="4265334906" sldId="268"/>
            <ac:spMk id="2" creationId="{311198B7-CE66-BAE3-F21B-A6EAEA549771}"/>
          </ac:spMkLst>
        </pc:spChg>
        <pc:spChg chg="mod">
          <ac:chgData name="Sai Krishna Kumar Komma" userId="9065ce04-ebdf-4b61-8fd2-b4917943f197" providerId="ADAL" clId="{E35140FA-EF32-4A08-8A9F-F0B2A196E3B7}" dt="2022-06-27T09:17:41.570" v="352" actId="20577"/>
          <ac:spMkLst>
            <pc:docMk/>
            <pc:sldMk cId="4265334906" sldId="268"/>
            <ac:spMk id="3" creationId="{9F3F3B0A-D623-B432-E9F1-10DB3AFF7B47}"/>
          </ac:spMkLst>
        </pc:spChg>
      </pc:sldChg>
      <pc:sldChg chg="modSp new mod">
        <pc:chgData name="Sai Krishna Kumar Komma" userId="9065ce04-ebdf-4b61-8fd2-b4917943f197" providerId="ADAL" clId="{E35140FA-EF32-4A08-8A9F-F0B2A196E3B7}" dt="2022-06-27T09:57:44.723" v="554" actId="20577"/>
        <pc:sldMkLst>
          <pc:docMk/>
          <pc:sldMk cId="1959415851" sldId="269"/>
        </pc:sldMkLst>
        <pc:spChg chg="mod">
          <ac:chgData name="Sai Krishna Kumar Komma" userId="9065ce04-ebdf-4b61-8fd2-b4917943f197" providerId="ADAL" clId="{E35140FA-EF32-4A08-8A9F-F0B2A196E3B7}" dt="2022-06-27T09:57:44.723" v="554" actId="20577"/>
          <ac:spMkLst>
            <pc:docMk/>
            <pc:sldMk cId="1959415851" sldId="269"/>
            <ac:spMk id="2" creationId="{35116B1E-BE5E-DCE1-BE8C-0B53709A31D2}"/>
          </ac:spMkLst>
        </pc:spChg>
        <pc:spChg chg="mod">
          <ac:chgData name="Sai Krishna Kumar Komma" userId="9065ce04-ebdf-4b61-8fd2-b4917943f197" providerId="ADAL" clId="{E35140FA-EF32-4A08-8A9F-F0B2A196E3B7}" dt="2022-06-27T09:57:39.578" v="551"/>
          <ac:spMkLst>
            <pc:docMk/>
            <pc:sldMk cId="1959415851" sldId="269"/>
            <ac:spMk id="3" creationId="{FA29C689-61A2-82E6-CD15-229A27D1036D}"/>
          </ac:spMkLst>
        </pc:spChg>
      </pc:sldChg>
    </pc:docChg>
  </pc:docChgLst>
</pc:chgInfo>
</file>

<file path=ppt/media/image1.jpeg>
</file>

<file path=ppt/media/image2.png>
</file>

<file path=ppt/media/image3.png>
</file>

<file path=ppt/media/image4.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6/27/2022</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4011589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6/27/2022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738478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6/27/2022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144460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6/27/2022</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990098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6/27/2022</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78270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6/27/2022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006799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6/27/2022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2423506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6/27/2022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369400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6/27/2022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446083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6/27/2022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458407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6/27/2022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8562099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6/27/2022</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3728239504"/>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03" r:id="rId6"/>
    <p:sldLayoutId id="2147483699" r:id="rId7"/>
    <p:sldLayoutId id="2147483700" r:id="rId8"/>
    <p:sldLayoutId id="2147483701" r:id="rId9"/>
    <p:sldLayoutId id="2147483702" r:id="rId10"/>
    <p:sldLayoutId id="2147483704"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14" name="Picture 3" descr="Colorful pencils and books">
            <a:extLst>
              <a:ext uri="{FF2B5EF4-FFF2-40B4-BE49-F238E27FC236}">
                <a16:creationId xmlns:a16="http://schemas.microsoft.com/office/drawing/2014/main" id="{62AF11D1-D2F5-BF72-3E37-8BE3FBD8148A}"/>
              </a:ext>
            </a:extLst>
          </p:cNvPr>
          <p:cNvPicPr>
            <a:picLocks noChangeAspect="1"/>
          </p:cNvPicPr>
          <p:nvPr/>
        </p:nvPicPr>
        <p:blipFill rotWithShape="1">
          <a:blip r:embed="rId2">
            <a:alphaModFix amt="40000"/>
          </a:blip>
          <a:srcRect t="8011" r="-1" b="8012"/>
          <a:stretch/>
        </p:blipFill>
        <p:spPr>
          <a:xfrm>
            <a:off x="11899" y="0"/>
            <a:ext cx="12188932" cy="6857990"/>
          </a:xfrm>
          <a:prstGeom prst="rect">
            <a:avLst/>
          </a:prstGeom>
        </p:spPr>
      </p:pic>
      <p:sp>
        <p:nvSpPr>
          <p:cNvPr id="2" name="Title 1">
            <a:extLst>
              <a:ext uri="{FF2B5EF4-FFF2-40B4-BE49-F238E27FC236}">
                <a16:creationId xmlns:a16="http://schemas.microsoft.com/office/drawing/2014/main" id="{F2378F2D-3B2E-5A89-D68C-B52ECFB2EC70}"/>
              </a:ext>
            </a:extLst>
          </p:cNvPr>
          <p:cNvSpPr>
            <a:spLocks noGrp="1"/>
          </p:cNvSpPr>
          <p:nvPr>
            <p:ph type="ctrTitle"/>
          </p:nvPr>
        </p:nvSpPr>
        <p:spPr>
          <a:xfrm>
            <a:off x="530351" y="1122363"/>
            <a:ext cx="10826417" cy="1978346"/>
          </a:xfrm>
        </p:spPr>
        <p:txBody>
          <a:bodyPr>
            <a:normAutofit/>
          </a:bodyPr>
          <a:lstStyle/>
          <a:p>
            <a:r>
              <a:rPr lang="en-IN" dirty="0">
                <a:solidFill>
                  <a:srgbClr val="FFFFFF"/>
                </a:solidFill>
              </a:rPr>
              <a:t>SOFTWARE TESTING</a:t>
            </a:r>
          </a:p>
        </p:txBody>
      </p:sp>
      <p:sp>
        <p:nvSpPr>
          <p:cNvPr id="3" name="Subtitle 2">
            <a:extLst>
              <a:ext uri="{FF2B5EF4-FFF2-40B4-BE49-F238E27FC236}">
                <a16:creationId xmlns:a16="http://schemas.microsoft.com/office/drawing/2014/main" id="{9AAAB6F0-AB5D-E8DA-D76F-C670C6282DC1}"/>
              </a:ext>
            </a:extLst>
          </p:cNvPr>
          <p:cNvSpPr>
            <a:spLocks noGrp="1"/>
          </p:cNvSpPr>
          <p:nvPr>
            <p:ph type="subTitle" idx="1"/>
          </p:nvPr>
        </p:nvSpPr>
        <p:spPr>
          <a:xfrm>
            <a:off x="530351" y="3509963"/>
            <a:ext cx="7630931" cy="1747837"/>
          </a:xfrm>
        </p:spPr>
        <p:txBody>
          <a:bodyPr>
            <a:normAutofit/>
          </a:bodyPr>
          <a:lstStyle/>
          <a:p>
            <a:r>
              <a:rPr lang="en-IN" dirty="0">
                <a:solidFill>
                  <a:srgbClr val="FFFFFF"/>
                </a:solidFill>
              </a:rPr>
              <a:t>CONTENTS:</a:t>
            </a:r>
          </a:p>
          <a:p>
            <a:r>
              <a:rPr lang="en-IN" dirty="0">
                <a:solidFill>
                  <a:srgbClr val="FFFFFF"/>
                </a:solidFill>
              </a:rPr>
              <a:t>Introduction , Definition , Need , Causes , Revival , Error ,</a:t>
            </a:r>
          </a:p>
          <a:p>
            <a:r>
              <a:rPr lang="en-IN" dirty="0">
                <a:solidFill>
                  <a:srgbClr val="FFFFFF"/>
                </a:solidFill>
              </a:rPr>
              <a:t>7 principles , Testing Quality , SDLC , Failure ,Defect , Quality  prescription.</a:t>
            </a:r>
          </a:p>
        </p:txBody>
      </p:sp>
      <p:grpSp>
        <p:nvGrpSpPr>
          <p:cNvPr id="22"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9"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1"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0" name="Freeform: Shape 29">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2" name="Group 31">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33" name="Freeform: Shape 32">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4" name="Freeform: Shape 33">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5" name="Freeform: Shape 34">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6"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37"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8"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85111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16B1E-BE5E-DCE1-BE8C-0B53709A31D2}"/>
              </a:ext>
            </a:extLst>
          </p:cNvPr>
          <p:cNvSpPr>
            <a:spLocks noGrp="1"/>
          </p:cNvSpPr>
          <p:nvPr>
            <p:ph type="ctrTitle"/>
          </p:nvPr>
        </p:nvSpPr>
        <p:spPr/>
        <p:txBody>
          <a:bodyPr/>
          <a:lstStyle/>
          <a:p>
            <a:r>
              <a:rPr lang="en-IN" dirty="0"/>
              <a:t>SOFTWARE DEVELOPMENT LIFE CYCLE (SDLC):</a:t>
            </a:r>
          </a:p>
        </p:txBody>
      </p:sp>
      <p:sp>
        <p:nvSpPr>
          <p:cNvPr id="3" name="Subtitle 2">
            <a:extLst>
              <a:ext uri="{FF2B5EF4-FFF2-40B4-BE49-F238E27FC236}">
                <a16:creationId xmlns:a16="http://schemas.microsoft.com/office/drawing/2014/main" id="{FA29C689-61A2-82E6-CD15-229A27D1036D}"/>
              </a:ext>
            </a:extLst>
          </p:cNvPr>
          <p:cNvSpPr>
            <a:spLocks noGrp="1"/>
          </p:cNvSpPr>
          <p:nvPr>
            <p:ph type="subTitle" idx="1"/>
          </p:nvPr>
        </p:nvSpPr>
        <p:spPr/>
        <p:txBody>
          <a:bodyPr/>
          <a:lstStyle/>
          <a:p>
            <a:r>
              <a:rPr lang="en-US" dirty="0"/>
              <a:t>A software life cycle model (also termed process model) is a pictorial and diagrammatic representation of the software life cycle. A life cycle model represents all the methods required to make a software product transit through its life cycle stages. It also captures the structure in which these methods are to be undertaken.</a:t>
            </a:r>
            <a:endParaRPr lang="en-IN" dirty="0"/>
          </a:p>
        </p:txBody>
      </p:sp>
    </p:spTree>
    <p:extLst>
      <p:ext uri="{BB962C8B-B14F-4D97-AF65-F5344CB8AC3E}">
        <p14:creationId xmlns:p14="http://schemas.microsoft.com/office/powerpoint/2010/main" val="19594158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090F1-4B5B-82BC-18EA-551ACE69934C}"/>
              </a:ext>
            </a:extLst>
          </p:cNvPr>
          <p:cNvSpPr>
            <a:spLocks noGrp="1"/>
          </p:cNvSpPr>
          <p:nvPr>
            <p:ph type="ctrTitle"/>
          </p:nvPr>
        </p:nvSpPr>
        <p:spPr/>
        <p:txBody>
          <a:bodyPr/>
          <a:lstStyle/>
          <a:p>
            <a:r>
              <a:rPr lang="en-IN" dirty="0"/>
              <a:t>TESTING QUALITY:</a:t>
            </a:r>
          </a:p>
        </p:txBody>
      </p:sp>
      <p:sp>
        <p:nvSpPr>
          <p:cNvPr id="3" name="Subtitle 2">
            <a:extLst>
              <a:ext uri="{FF2B5EF4-FFF2-40B4-BE49-F238E27FC236}">
                <a16:creationId xmlns:a16="http://schemas.microsoft.com/office/drawing/2014/main" id="{918667E2-EC93-530A-391D-C348C2400516}"/>
              </a:ext>
            </a:extLst>
          </p:cNvPr>
          <p:cNvSpPr>
            <a:spLocks noGrp="1"/>
          </p:cNvSpPr>
          <p:nvPr>
            <p:ph type="subTitle" idx="1"/>
          </p:nvPr>
        </p:nvSpPr>
        <p:spPr>
          <a:xfrm>
            <a:off x="530352" y="3509963"/>
            <a:ext cx="10072922" cy="3348037"/>
          </a:xfrm>
        </p:spPr>
        <p:txBody>
          <a:bodyPr>
            <a:normAutofit fontScale="92500" lnSpcReduction="20000"/>
          </a:bodyPr>
          <a:lstStyle/>
          <a:p>
            <a:r>
              <a:rPr lang="en-US" dirty="0"/>
              <a:t>  Quality testing is responsible for monitoring all phases of designing and development of any digital product or software to ensure the end product meets company standards and client requirements.</a:t>
            </a:r>
          </a:p>
          <a:p>
            <a:r>
              <a:rPr lang="en-US" dirty="0"/>
              <a:t>TYPES-</a:t>
            </a:r>
          </a:p>
          <a:p>
            <a:r>
              <a:rPr lang="en-US" dirty="0"/>
              <a:t>QUALITY CONTROL:QA includes activities that ensure the implementation of processes, procedures and standards in context to verification of developed software and intended requirements</a:t>
            </a:r>
          </a:p>
          <a:p>
            <a:r>
              <a:rPr lang="en-US" dirty="0"/>
              <a:t>QUALITY </a:t>
            </a:r>
            <a:r>
              <a:rPr lang="en-US" dirty="0" err="1"/>
              <a:t>ACCURANCE:In</a:t>
            </a:r>
            <a:r>
              <a:rPr lang="en-US" dirty="0"/>
              <a:t> software testing, Quality Assurance goes beyond quality control functions and testing activities in order to evaluate software quality according to a range of views: Transcendental view. A notion that we can recognize quality—but cannot measure it.</a:t>
            </a:r>
          </a:p>
        </p:txBody>
      </p:sp>
    </p:spTree>
    <p:extLst>
      <p:ext uri="{BB962C8B-B14F-4D97-AF65-F5344CB8AC3E}">
        <p14:creationId xmlns:p14="http://schemas.microsoft.com/office/powerpoint/2010/main" val="3983632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52A86-6A7B-735B-5860-A526EFF78D8B}"/>
              </a:ext>
            </a:extLst>
          </p:cNvPr>
          <p:cNvSpPr>
            <a:spLocks noGrp="1"/>
          </p:cNvSpPr>
          <p:nvPr>
            <p:ph type="ctrTitle"/>
          </p:nvPr>
        </p:nvSpPr>
        <p:spPr/>
        <p:txBody>
          <a:bodyPr/>
          <a:lstStyle/>
          <a:p>
            <a:r>
              <a:rPr lang="en-IN" dirty="0"/>
              <a:t>QUALITY PRESCRIPTION</a:t>
            </a:r>
          </a:p>
        </p:txBody>
      </p:sp>
      <p:sp>
        <p:nvSpPr>
          <p:cNvPr id="3" name="Subtitle 2">
            <a:extLst>
              <a:ext uri="{FF2B5EF4-FFF2-40B4-BE49-F238E27FC236}">
                <a16:creationId xmlns:a16="http://schemas.microsoft.com/office/drawing/2014/main" id="{D81F35D4-C080-4FA4-1739-53AA90CF96F8}"/>
              </a:ext>
            </a:extLst>
          </p:cNvPr>
          <p:cNvSpPr>
            <a:spLocks noGrp="1"/>
          </p:cNvSpPr>
          <p:nvPr>
            <p:ph type="subTitle" idx="1"/>
          </p:nvPr>
        </p:nvSpPr>
        <p:spPr>
          <a:xfrm>
            <a:off x="530352" y="3509963"/>
            <a:ext cx="10072922" cy="2728912"/>
          </a:xfrm>
        </p:spPr>
        <p:txBody>
          <a:bodyPr>
            <a:normAutofit/>
          </a:bodyPr>
          <a:lstStyle/>
          <a:p>
            <a:r>
              <a:rPr lang="en-US" dirty="0"/>
              <a:t>Stability: Assesses whether the products of each phase are sufficiently stable to allow the next phase to proceed. This measures the number of changes to requirements, design, and implementation.</a:t>
            </a:r>
          </a:p>
          <a:p>
            <a:r>
              <a:rPr lang="en-US" dirty="0"/>
              <a:t>Quality evaluation effort: Measures the percentage of the developer’s effort that is being spent on internal quality evaluation activities. Percent of time developers are required to deal with quality evaluations and related corrective actions.</a:t>
            </a:r>
          </a:p>
          <a:p>
            <a:r>
              <a:rPr lang="en-US" dirty="0"/>
              <a:t> Complexity: Measures the complexity of the code. Collects basis path counts</a:t>
            </a:r>
          </a:p>
          <a:p>
            <a:endParaRPr lang="en-IN" dirty="0"/>
          </a:p>
        </p:txBody>
      </p:sp>
    </p:spTree>
    <p:extLst>
      <p:ext uri="{BB962C8B-B14F-4D97-AF65-F5344CB8AC3E}">
        <p14:creationId xmlns:p14="http://schemas.microsoft.com/office/powerpoint/2010/main" val="21517658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198B7-CE66-BAE3-F21B-A6EAEA549771}"/>
              </a:ext>
            </a:extLst>
          </p:cNvPr>
          <p:cNvSpPr>
            <a:spLocks noGrp="1"/>
          </p:cNvSpPr>
          <p:nvPr>
            <p:ph type="ctrTitle"/>
          </p:nvPr>
        </p:nvSpPr>
        <p:spPr/>
        <p:txBody>
          <a:bodyPr/>
          <a:lstStyle/>
          <a:p>
            <a:r>
              <a:rPr lang="en-IN" dirty="0"/>
              <a:t>WHY DOES SOFTWARE </a:t>
            </a:r>
            <a:r>
              <a:rPr lang="en-IN"/>
              <a:t>TESTING REVEVAL</a:t>
            </a:r>
            <a:r>
              <a:rPr lang="en-IN" dirty="0"/>
              <a:t>:</a:t>
            </a:r>
          </a:p>
        </p:txBody>
      </p:sp>
      <p:sp>
        <p:nvSpPr>
          <p:cNvPr id="3" name="Subtitle 2">
            <a:extLst>
              <a:ext uri="{FF2B5EF4-FFF2-40B4-BE49-F238E27FC236}">
                <a16:creationId xmlns:a16="http://schemas.microsoft.com/office/drawing/2014/main" id="{9F3F3B0A-D623-B432-E9F1-10DB3AFF7B47}"/>
              </a:ext>
            </a:extLst>
          </p:cNvPr>
          <p:cNvSpPr>
            <a:spLocks noGrp="1"/>
          </p:cNvSpPr>
          <p:nvPr>
            <p:ph type="subTitle" idx="1"/>
          </p:nvPr>
        </p:nvSpPr>
        <p:spPr>
          <a:xfrm>
            <a:off x="530352" y="3509963"/>
            <a:ext cx="10072922" cy="3033712"/>
          </a:xfrm>
        </p:spPr>
        <p:txBody>
          <a:bodyPr>
            <a:normAutofit/>
          </a:bodyPr>
          <a:lstStyle/>
          <a:p>
            <a:r>
              <a:rPr lang="en-IN" dirty="0"/>
              <a:t>1.Automate more API tests than UI tests</a:t>
            </a:r>
          </a:p>
          <a:p>
            <a:r>
              <a:rPr lang="en-IN" dirty="0"/>
              <a:t>2.Bring automation for every </a:t>
            </a:r>
            <a:r>
              <a:rPr lang="en-IN" dirty="0" err="1"/>
              <a:t>asecpts</a:t>
            </a:r>
            <a:r>
              <a:rPr lang="en-IN" dirty="0"/>
              <a:t> of the product development</a:t>
            </a:r>
          </a:p>
          <a:p>
            <a:r>
              <a:rPr lang="en-IN" dirty="0"/>
              <a:t>3.Implement real time test analytics &amp; reporting </a:t>
            </a:r>
          </a:p>
          <a:p>
            <a:r>
              <a:rPr lang="en-IN" dirty="0"/>
              <a:t>4.Don’t ignore the non functional needs</a:t>
            </a:r>
          </a:p>
          <a:p>
            <a:r>
              <a:rPr lang="en-IN" dirty="0"/>
              <a:t>5.Setup parallel execution</a:t>
            </a:r>
          </a:p>
          <a:p>
            <a:endParaRPr lang="en-IN" dirty="0"/>
          </a:p>
        </p:txBody>
      </p:sp>
    </p:spTree>
    <p:extLst>
      <p:ext uri="{BB962C8B-B14F-4D97-AF65-F5344CB8AC3E}">
        <p14:creationId xmlns:p14="http://schemas.microsoft.com/office/powerpoint/2010/main" val="4265334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1" name="Group 10">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 name="Freeform: Shape 11">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Freeform: Shape 19">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0" name="Rectangle 29">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541C0D97-328F-8E2F-392E-7B92AAC8C365}"/>
              </a:ext>
            </a:extLst>
          </p:cNvPr>
          <p:cNvSpPr>
            <a:spLocks noGrp="1"/>
          </p:cNvSpPr>
          <p:nvPr>
            <p:ph type="title"/>
          </p:nvPr>
        </p:nvSpPr>
        <p:spPr>
          <a:xfrm>
            <a:off x="530352" y="1122363"/>
            <a:ext cx="4841669" cy="1978346"/>
          </a:xfrm>
        </p:spPr>
        <p:txBody>
          <a:bodyPr vert="horz" lIns="91440" tIns="45720" rIns="91440" bIns="45720" rtlCol="0" anchor="b">
            <a:normAutofit/>
          </a:bodyPr>
          <a:lstStyle/>
          <a:p>
            <a:r>
              <a:rPr lang="en-US" sz="4000" dirty="0"/>
              <a:t>THANK YOU ALL</a:t>
            </a:r>
          </a:p>
        </p:txBody>
      </p:sp>
      <p:sp>
        <p:nvSpPr>
          <p:cNvPr id="32" name="Freeform: Shape 31">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4"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5"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6"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7"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6" name="Graphic 5" descr="Smiling Face with No Fill">
            <a:extLst>
              <a:ext uri="{FF2B5EF4-FFF2-40B4-BE49-F238E27FC236}">
                <a16:creationId xmlns:a16="http://schemas.microsoft.com/office/drawing/2014/main" id="{C3360F7B-0F45-88ED-ECD9-096953E89D8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74872" y="555615"/>
            <a:ext cx="5677184" cy="5677184"/>
          </a:xfrm>
          <a:prstGeom prst="rect">
            <a:avLst/>
          </a:prstGeom>
        </p:spPr>
      </p:pic>
      <p:sp>
        <p:nvSpPr>
          <p:cNvPr id="42" name="Freeform: Shape 41">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4" name="Group 43">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45" name="Freeform: Shape 44">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6" name="Freeform: Shape 45">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7" name="Freeform: Shape 46">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8"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9"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0"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25683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0BBDEC65-CC29-0E03-23EE-3907D0B9AABD}"/>
              </a:ext>
            </a:extLst>
          </p:cNvPr>
          <p:cNvSpPr>
            <a:spLocks noGrp="1"/>
          </p:cNvSpPr>
          <p:nvPr>
            <p:ph type="ctrTitle"/>
          </p:nvPr>
        </p:nvSpPr>
        <p:spPr>
          <a:xfrm>
            <a:off x="6209740" y="583710"/>
            <a:ext cx="5202944" cy="2516999"/>
          </a:xfrm>
        </p:spPr>
        <p:txBody>
          <a:bodyPr>
            <a:normAutofit/>
          </a:bodyPr>
          <a:lstStyle/>
          <a:p>
            <a:r>
              <a:rPr lang="en-IN"/>
              <a:t>INTRODUCTION:</a:t>
            </a:r>
          </a:p>
        </p:txBody>
      </p:sp>
      <p:sp>
        <p:nvSpPr>
          <p:cNvPr id="3" name="Subtitle 2">
            <a:extLst>
              <a:ext uri="{FF2B5EF4-FFF2-40B4-BE49-F238E27FC236}">
                <a16:creationId xmlns:a16="http://schemas.microsoft.com/office/drawing/2014/main" id="{3A0B4048-D50A-5646-B65E-7FD026D6961F}"/>
              </a:ext>
            </a:extLst>
          </p:cNvPr>
          <p:cNvSpPr>
            <a:spLocks noGrp="1"/>
          </p:cNvSpPr>
          <p:nvPr>
            <p:ph type="subTitle" idx="1"/>
          </p:nvPr>
        </p:nvSpPr>
        <p:spPr>
          <a:xfrm>
            <a:off x="6209740" y="3509963"/>
            <a:ext cx="5202944" cy="2741455"/>
          </a:xfrm>
        </p:spPr>
        <p:txBody>
          <a:bodyPr>
            <a:normAutofit/>
          </a:bodyPr>
          <a:lstStyle/>
          <a:p>
            <a:r>
              <a:rPr lang="en-US" b="0" i="0">
                <a:effectLst/>
                <a:latin typeface="arial" panose="020B0604020202020204" pitchFamily="34" charset="0"/>
              </a:rPr>
              <a:t> Software Testing is </a:t>
            </a:r>
            <a:r>
              <a:rPr lang="en-US" b="1" i="0">
                <a:effectLst/>
                <a:latin typeface="arial" panose="020B0604020202020204" pitchFamily="34" charset="0"/>
              </a:rPr>
              <a:t>the process of identifying the accuracy and quality of the software product and service under test</a:t>
            </a:r>
            <a:r>
              <a:rPr lang="en-US" b="0" i="0">
                <a:effectLst/>
                <a:latin typeface="arial" panose="020B0604020202020204" pitchFamily="34" charset="0"/>
              </a:rPr>
              <a:t>. Apparently, it was born to validate whether the product fulfills the particular prerequisites, needs, and desires of the client…</a:t>
            </a:r>
            <a:r>
              <a:rPr lang="en-US">
                <a:latin typeface="arial" panose="020B0604020202020204" pitchFamily="34" charset="0"/>
              </a:rPr>
              <a:t>.</a:t>
            </a:r>
            <a:endParaRPr lang="en-IN"/>
          </a:p>
        </p:txBody>
      </p:sp>
      <p:pic>
        <p:nvPicPr>
          <p:cNvPr id="5" name="Video 4">
            <a:extLst>
              <a:ext uri="{FF2B5EF4-FFF2-40B4-BE49-F238E27FC236}">
                <a16:creationId xmlns:a16="http://schemas.microsoft.com/office/drawing/2014/main" id="{5C23D624-D308-44AB-AC0B-53D26848B40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28" r="-1" b="-1"/>
          <a:stretch/>
        </p:blipFill>
        <p:spPr>
          <a:xfrm>
            <a:off x="586496" y="1991291"/>
            <a:ext cx="5089607" cy="2856375"/>
          </a:xfrm>
          <a:prstGeom prst="rect">
            <a:avLst/>
          </a:prstGeom>
        </p:spPr>
      </p:pic>
      <p:sp>
        <p:nvSpPr>
          <p:cNvPr id="26" name="Freeform: Shape 25">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71"/>
            <a:ext cx="3426372" cy="1018905"/>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8" name="Group 27">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942487" y="401784"/>
            <a:ext cx="886141" cy="802496"/>
            <a:chOff x="10948005" y="3272152"/>
            <a:chExt cx="868640" cy="786648"/>
          </a:xfrm>
          <a:solidFill>
            <a:schemeClr val="accent1"/>
          </a:solidFill>
        </p:grpSpPr>
        <p:sp>
          <p:nvSpPr>
            <p:cNvPr id="29" name="Freeform: Shape 28">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0" name="Freeform: Shape 29">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1" name="Freeform: Shape 30">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2"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33"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4"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7"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9740" y="3267662"/>
            <a:ext cx="972241" cy="45718"/>
            <a:chOff x="4886325" y="3371754"/>
            <a:chExt cx="2418492" cy="113728"/>
          </a:xfrm>
          <a:solidFill>
            <a:schemeClr val="accent1"/>
          </a:solidFill>
        </p:grpSpPr>
        <p:sp>
          <p:nvSpPr>
            <p:cNvPr id="38"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9"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40"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1"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2"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3"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622340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5ABC2A9B-DA52-6B66-50F9-AD00C15DDBE9}"/>
              </a:ext>
            </a:extLst>
          </p:cNvPr>
          <p:cNvSpPr>
            <a:spLocks noGrp="1"/>
          </p:cNvSpPr>
          <p:nvPr>
            <p:ph type="ctrTitle"/>
          </p:nvPr>
        </p:nvSpPr>
        <p:spPr>
          <a:xfrm>
            <a:off x="530352" y="1122363"/>
            <a:ext cx="10072922" cy="1978346"/>
          </a:xfrm>
        </p:spPr>
        <p:txBody>
          <a:bodyPr>
            <a:normAutofit/>
          </a:bodyPr>
          <a:lstStyle/>
          <a:p>
            <a:r>
              <a:rPr lang="en-IN" dirty="0"/>
              <a:t>DEFINITION:</a:t>
            </a:r>
          </a:p>
        </p:txBody>
      </p:sp>
      <p:sp>
        <p:nvSpPr>
          <p:cNvPr id="36" name="Freeform: Shape 35">
            <a:extLst>
              <a:ext uri="{FF2B5EF4-FFF2-40B4-BE49-F238E27FC236}">
                <a16:creationId xmlns:a16="http://schemas.microsoft.com/office/drawing/2014/main" id="{CBCE96F0-24EE-4BAB-8C00-893EC1714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491506" y="-615180"/>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tx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8"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9"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40"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41"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2"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3"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4"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46" name="Freeform: Shape 45">
            <a:extLst>
              <a:ext uri="{FF2B5EF4-FFF2-40B4-BE49-F238E27FC236}">
                <a16:creationId xmlns:a16="http://schemas.microsoft.com/office/drawing/2014/main" id="{ED444C4E-6A11-4761-8A29-4B2A057811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516668"/>
            <a:ext cx="4187283"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8" name="Group 47">
            <a:extLst>
              <a:ext uri="{FF2B5EF4-FFF2-40B4-BE49-F238E27FC236}">
                <a16:creationId xmlns:a16="http://schemas.microsoft.com/office/drawing/2014/main" id="{BF47D306-4FD8-4CAD-82D2-FD4C900AD6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969850"/>
            <a:ext cx="886141" cy="802496"/>
            <a:chOff x="10948005" y="3272152"/>
            <a:chExt cx="868640" cy="786648"/>
          </a:xfrm>
          <a:solidFill>
            <a:schemeClr val="accent1"/>
          </a:solidFill>
        </p:grpSpPr>
        <p:sp>
          <p:nvSpPr>
            <p:cNvPr id="49" name="Freeform: Shape 48">
              <a:extLst>
                <a:ext uri="{FF2B5EF4-FFF2-40B4-BE49-F238E27FC236}">
                  <a16:creationId xmlns:a16="http://schemas.microsoft.com/office/drawing/2014/main" id="{C0BEF343-715B-4B19-9862-2734A1FCD1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0" name="Freeform: Shape 49">
              <a:extLst>
                <a:ext uri="{FF2B5EF4-FFF2-40B4-BE49-F238E27FC236}">
                  <a16:creationId xmlns:a16="http://schemas.microsoft.com/office/drawing/2014/main" id="{5DEFB171-510F-4499-9CD0-BC5ACC405A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1" name="Freeform: Shape 50">
              <a:extLst>
                <a:ext uri="{FF2B5EF4-FFF2-40B4-BE49-F238E27FC236}">
                  <a16:creationId xmlns:a16="http://schemas.microsoft.com/office/drawing/2014/main" id="{92A2759B-0AF5-4E2E-82AA-813216C894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2" name="Graphic 12">
              <a:extLst>
                <a:ext uri="{FF2B5EF4-FFF2-40B4-BE49-F238E27FC236}">
                  <a16:creationId xmlns:a16="http://schemas.microsoft.com/office/drawing/2014/main" id="{8366DE17-B6DB-4AF0-9B4C-75A8EFB36E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AA09F465-4405-48C1-97F4-AA4773F954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Graphic 15">
              <a:extLst>
                <a:ext uri="{FF2B5EF4-FFF2-40B4-BE49-F238E27FC236}">
                  <a16:creationId xmlns:a16="http://schemas.microsoft.com/office/drawing/2014/main" id="{A2C1BD7E-5FA9-494F-8D3D-6844C3A33F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C185BE1E-CAFB-4EFD-944A-39897624F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Subtitle 2">
            <a:extLst>
              <a:ext uri="{FF2B5EF4-FFF2-40B4-BE49-F238E27FC236}">
                <a16:creationId xmlns:a16="http://schemas.microsoft.com/office/drawing/2014/main" id="{FA749C42-C625-48DC-7FC2-F3E857718695}"/>
              </a:ext>
            </a:extLst>
          </p:cNvPr>
          <p:cNvSpPr>
            <a:spLocks noGrp="1"/>
          </p:cNvSpPr>
          <p:nvPr>
            <p:ph type="subTitle" idx="1"/>
          </p:nvPr>
        </p:nvSpPr>
        <p:spPr>
          <a:xfrm>
            <a:off x="530352" y="3509963"/>
            <a:ext cx="10072922" cy="1747837"/>
          </a:xfrm>
        </p:spPr>
        <p:txBody>
          <a:bodyPr>
            <a:normAutofit/>
          </a:bodyPr>
          <a:lstStyle/>
          <a:p>
            <a:r>
              <a:rPr lang="en-US"/>
              <a:t>Software Testing is a method to check whether the actual software product matches expected requirements and to ensure that software product is Defect free. It involves execution of software/system components using manual or automated tools to evaluate one or more properties of interest. The purpose of software testing is to identify errors, gaps or missing requirements in contrast to actual requirements.</a:t>
            </a:r>
            <a:endParaRPr lang="en-IN"/>
          </a:p>
        </p:txBody>
      </p:sp>
    </p:spTree>
    <p:extLst>
      <p:ext uri="{BB962C8B-B14F-4D97-AF65-F5344CB8AC3E}">
        <p14:creationId xmlns:p14="http://schemas.microsoft.com/office/powerpoint/2010/main" val="3323521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72102-CD8F-1EC6-10E8-CA14926B3E6A}"/>
              </a:ext>
            </a:extLst>
          </p:cNvPr>
          <p:cNvSpPr>
            <a:spLocks noGrp="1"/>
          </p:cNvSpPr>
          <p:nvPr>
            <p:ph type="ctrTitle"/>
          </p:nvPr>
        </p:nvSpPr>
        <p:spPr/>
        <p:txBody>
          <a:bodyPr/>
          <a:lstStyle/>
          <a:p>
            <a:r>
              <a:rPr lang="en-IN"/>
              <a:t>IMPORTANCE OF SOFTWARE TESTING:</a:t>
            </a:r>
            <a:endParaRPr lang="en-IN" dirty="0"/>
          </a:p>
        </p:txBody>
      </p:sp>
      <p:sp>
        <p:nvSpPr>
          <p:cNvPr id="3" name="Subtitle 2">
            <a:extLst>
              <a:ext uri="{FF2B5EF4-FFF2-40B4-BE49-F238E27FC236}">
                <a16:creationId xmlns:a16="http://schemas.microsoft.com/office/drawing/2014/main" id="{6D951ECA-9AA5-98C0-8D23-4FD3EC86D627}"/>
              </a:ext>
            </a:extLst>
          </p:cNvPr>
          <p:cNvSpPr>
            <a:spLocks noGrp="1"/>
          </p:cNvSpPr>
          <p:nvPr>
            <p:ph type="subTitle" idx="1"/>
          </p:nvPr>
        </p:nvSpPr>
        <p:spPr/>
        <p:txBody>
          <a:bodyPr/>
          <a:lstStyle/>
          <a:p>
            <a:r>
              <a:rPr lang="en-US" b="1" i="0" dirty="0">
                <a:solidFill>
                  <a:srgbClr val="222222"/>
                </a:solidFill>
                <a:effectLst/>
                <a:latin typeface="Source Sans Pro" panose="020B0503030403020204" pitchFamily="34" charset="0"/>
              </a:rPr>
              <a:t>Software Testing is Important</a:t>
            </a:r>
            <a:r>
              <a:rPr lang="en-US" b="0" i="0" dirty="0">
                <a:solidFill>
                  <a:srgbClr val="222222"/>
                </a:solidFill>
                <a:effectLst/>
                <a:latin typeface="Source Sans Pro" panose="020B0503030403020204" pitchFamily="34" charset="0"/>
              </a:rPr>
              <a:t> because if there are any bugs or errors in the software, it can be identified early and can be solved before delivery of the software product. Properly tested software product ensures reliability, security and high performance which further results in time saving, cost effectiveness and customer satisfaction.</a:t>
            </a:r>
            <a:endParaRPr lang="en-IN" dirty="0"/>
          </a:p>
        </p:txBody>
      </p:sp>
    </p:spTree>
    <p:extLst>
      <p:ext uri="{BB962C8B-B14F-4D97-AF65-F5344CB8AC3E}">
        <p14:creationId xmlns:p14="http://schemas.microsoft.com/office/powerpoint/2010/main" val="1746164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4B002-E9E2-7F80-DE47-818B56FFC25D}"/>
              </a:ext>
            </a:extLst>
          </p:cNvPr>
          <p:cNvSpPr>
            <a:spLocks noGrp="1"/>
          </p:cNvSpPr>
          <p:nvPr>
            <p:ph type="ctrTitle"/>
          </p:nvPr>
        </p:nvSpPr>
        <p:spPr/>
        <p:txBody>
          <a:bodyPr/>
          <a:lstStyle/>
          <a:p>
            <a:r>
              <a:rPr lang="en-IN" dirty="0"/>
              <a:t> ABOUT BLACK BOX &amp; WHITE BOX TESTING:</a:t>
            </a:r>
          </a:p>
        </p:txBody>
      </p:sp>
      <p:sp>
        <p:nvSpPr>
          <p:cNvPr id="3" name="Subtitle 2">
            <a:extLst>
              <a:ext uri="{FF2B5EF4-FFF2-40B4-BE49-F238E27FC236}">
                <a16:creationId xmlns:a16="http://schemas.microsoft.com/office/drawing/2014/main" id="{ADA7E957-E17D-DC0D-6795-0A73DB733530}"/>
              </a:ext>
            </a:extLst>
          </p:cNvPr>
          <p:cNvSpPr>
            <a:spLocks noGrp="1"/>
          </p:cNvSpPr>
          <p:nvPr>
            <p:ph type="subTitle" idx="1"/>
          </p:nvPr>
        </p:nvSpPr>
        <p:spPr>
          <a:xfrm>
            <a:off x="530352" y="3509963"/>
            <a:ext cx="10072922" cy="2225674"/>
          </a:xfrm>
        </p:spPr>
        <p:txBody>
          <a:bodyPr>
            <a:normAutofit/>
          </a:bodyPr>
          <a:lstStyle/>
          <a:p>
            <a:r>
              <a:rPr lang="en-IN" dirty="0"/>
              <a:t>“I REFER THAT”:</a:t>
            </a:r>
          </a:p>
          <a:p>
            <a:r>
              <a:rPr lang="en-IN" dirty="0"/>
              <a:t>*Black box testing is the testing which tester dose not know about coding.. In this testing they only check the functionality of the software</a:t>
            </a:r>
          </a:p>
          <a:p>
            <a:r>
              <a:rPr lang="en-IN" dirty="0"/>
              <a:t>*White box testing is the testing which the tester know about “CODING”  and internal structure of exiting software..</a:t>
            </a:r>
          </a:p>
        </p:txBody>
      </p:sp>
    </p:spTree>
    <p:extLst>
      <p:ext uri="{BB962C8B-B14F-4D97-AF65-F5344CB8AC3E}">
        <p14:creationId xmlns:p14="http://schemas.microsoft.com/office/powerpoint/2010/main" val="1227959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5E65867-DA86-F544-7091-37B14CED51FA}"/>
              </a:ext>
            </a:extLst>
          </p:cNvPr>
          <p:cNvSpPr>
            <a:spLocks noGrp="1"/>
          </p:cNvSpPr>
          <p:nvPr>
            <p:ph type="ctrTitle"/>
          </p:nvPr>
        </p:nvSpPr>
        <p:spPr>
          <a:xfrm>
            <a:off x="530352" y="1391563"/>
            <a:ext cx="10072922" cy="1709145"/>
          </a:xfrm>
        </p:spPr>
        <p:txBody>
          <a:bodyPr>
            <a:normAutofit/>
          </a:bodyPr>
          <a:lstStyle/>
          <a:p>
            <a:r>
              <a:rPr lang="en-IN" dirty="0"/>
              <a:t>NEED OF SOFTWARE TESTING:</a:t>
            </a:r>
          </a:p>
        </p:txBody>
      </p:sp>
      <p:sp>
        <p:nvSpPr>
          <p:cNvPr id="3" name="Subtitle 2">
            <a:extLst>
              <a:ext uri="{FF2B5EF4-FFF2-40B4-BE49-F238E27FC236}">
                <a16:creationId xmlns:a16="http://schemas.microsoft.com/office/drawing/2014/main" id="{F0FA85D4-7A2D-4D9D-A3F5-9AC30F4AC413}"/>
              </a:ext>
            </a:extLst>
          </p:cNvPr>
          <p:cNvSpPr>
            <a:spLocks noGrp="1"/>
          </p:cNvSpPr>
          <p:nvPr>
            <p:ph type="subTitle" idx="1"/>
          </p:nvPr>
        </p:nvSpPr>
        <p:spPr>
          <a:xfrm>
            <a:off x="530352" y="3509963"/>
            <a:ext cx="10072922" cy="1747837"/>
          </a:xfrm>
        </p:spPr>
        <p:txBody>
          <a:bodyPr>
            <a:normAutofit/>
          </a:bodyPr>
          <a:lstStyle/>
          <a:p>
            <a:r>
              <a:rPr lang="en-US" dirty="0"/>
              <a:t>Testing is important because software bugs could be expensive or even dangerous. Software bugs can potentially cause monetary and human loss, and history.</a:t>
            </a:r>
          </a:p>
          <a:p>
            <a:r>
              <a:rPr lang="en-US" dirty="0"/>
              <a:t>So we need software testing</a:t>
            </a:r>
            <a:endParaRPr lang="en-IN" dirty="0"/>
          </a:p>
        </p:txBody>
      </p:sp>
      <p:sp>
        <p:nvSpPr>
          <p:cNvPr id="51" name="Freeform: Shape 9">
            <a:extLst>
              <a:ext uri="{FF2B5EF4-FFF2-40B4-BE49-F238E27FC236}">
                <a16:creationId xmlns:a16="http://schemas.microsoft.com/office/drawing/2014/main" id="{0C147919-C87A-403A-AC24-CA39D2BCE5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45152" y="-945150"/>
            <a:ext cx="1315541" cy="3205843"/>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tx2">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52" name="Graphic 78">
            <a:extLst>
              <a:ext uri="{FF2B5EF4-FFF2-40B4-BE49-F238E27FC236}">
                <a16:creationId xmlns:a16="http://schemas.microsoft.com/office/drawing/2014/main" id="{4B3D6101-D5EE-45DC-8706-F9B108885B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352" y="3296975"/>
            <a:ext cx="972241" cy="45718"/>
            <a:chOff x="4886325" y="3371754"/>
            <a:chExt cx="2418492" cy="113728"/>
          </a:xfrm>
          <a:solidFill>
            <a:schemeClr val="accent1"/>
          </a:solidFill>
        </p:grpSpPr>
        <p:sp>
          <p:nvSpPr>
            <p:cNvPr id="13" name="Graphic 78">
              <a:extLst>
                <a:ext uri="{FF2B5EF4-FFF2-40B4-BE49-F238E27FC236}">
                  <a16:creationId xmlns:a16="http://schemas.microsoft.com/office/drawing/2014/main" id="{832CBDD0-B87C-4970-B2A7-FFFD6D26C1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53" name="Graphic 78">
              <a:extLst>
                <a:ext uri="{FF2B5EF4-FFF2-40B4-BE49-F238E27FC236}">
                  <a16:creationId xmlns:a16="http://schemas.microsoft.com/office/drawing/2014/main" id="{55A7B42D-7C6F-4B18-99C0-19CE15EBEDA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54" name="Graphic 78">
                <a:extLst>
                  <a:ext uri="{FF2B5EF4-FFF2-40B4-BE49-F238E27FC236}">
                    <a16:creationId xmlns:a16="http://schemas.microsoft.com/office/drawing/2014/main" id="{97784B97-59E3-4231-8D2D-693C652D8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55" name="Graphic 78">
                <a:extLst>
                  <a:ext uri="{FF2B5EF4-FFF2-40B4-BE49-F238E27FC236}">
                    <a16:creationId xmlns:a16="http://schemas.microsoft.com/office/drawing/2014/main" id="{AB02D7A6-3A01-442C-9FC4-CAC4E9061A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6" name="Graphic 78">
                <a:extLst>
                  <a:ext uri="{FF2B5EF4-FFF2-40B4-BE49-F238E27FC236}">
                    <a16:creationId xmlns:a16="http://schemas.microsoft.com/office/drawing/2014/main" id="{E0010192-C718-45FF-9A87-29EB5D58E1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57" name="Graphic 78">
                <a:extLst>
                  <a:ext uri="{FF2B5EF4-FFF2-40B4-BE49-F238E27FC236}">
                    <a16:creationId xmlns:a16="http://schemas.microsoft.com/office/drawing/2014/main" id="{04DD3A35-AF24-4806-B3D6-F5957085E9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20" name="Freeform: Shape 19">
            <a:extLst>
              <a:ext uri="{FF2B5EF4-FFF2-40B4-BE49-F238E27FC236}">
                <a16:creationId xmlns:a16="http://schemas.microsoft.com/office/drawing/2014/main" id="{58246221-44FF-4718-9ACD-D3FC9D5DB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2" name="Group 21">
            <a:extLst>
              <a:ext uri="{FF2B5EF4-FFF2-40B4-BE49-F238E27FC236}">
                <a16:creationId xmlns:a16="http://schemas.microsoft.com/office/drawing/2014/main" id="{FA557398-F949-4133-8B80-0DEE64C0B13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3" name="Freeform: Shape 22">
              <a:extLst>
                <a:ext uri="{FF2B5EF4-FFF2-40B4-BE49-F238E27FC236}">
                  <a16:creationId xmlns:a16="http://schemas.microsoft.com/office/drawing/2014/main" id="{6C037D70-E018-4790-A7D3-72B39BB61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8" name="Freeform: Shape 23">
              <a:extLst>
                <a:ext uri="{FF2B5EF4-FFF2-40B4-BE49-F238E27FC236}">
                  <a16:creationId xmlns:a16="http://schemas.microsoft.com/office/drawing/2014/main" id="{4140752A-38F5-48A7-AB80-64CC505F02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0B136588-6327-46A4-B823-1ACCE9F23F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9" name="Graphic 12">
              <a:extLst>
                <a:ext uri="{FF2B5EF4-FFF2-40B4-BE49-F238E27FC236}">
                  <a16:creationId xmlns:a16="http://schemas.microsoft.com/office/drawing/2014/main" id="{5776E254-D3DD-4992-9085-92BB3405CF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60" name="Graphic 15">
              <a:extLst>
                <a:ext uri="{FF2B5EF4-FFF2-40B4-BE49-F238E27FC236}">
                  <a16:creationId xmlns:a16="http://schemas.microsoft.com/office/drawing/2014/main" id="{D2434460-8BB8-4B7B-9919-615EAFB32E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8" name="Graphic 15">
              <a:extLst>
                <a:ext uri="{FF2B5EF4-FFF2-40B4-BE49-F238E27FC236}">
                  <a16:creationId xmlns:a16="http://schemas.microsoft.com/office/drawing/2014/main" id="{B390352D-88A1-4F79-B475-5CFD8120D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4BE6644B-32A7-45A6-8922-BA1FE8C23A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0766162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3693F-DE9B-F505-B521-56C3FF8F238F}"/>
              </a:ext>
            </a:extLst>
          </p:cNvPr>
          <p:cNvSpPr>
            <a:spLocks noGrp="1"/>
          </p:cNvSpPr>
          <p:nvPr>
            <p:ph type="ctrTitle"/>
          </p:nvPr>
        </p:nvSpPr>
        <p:spPr/>
        <p:txBody>
          <a:bodyPr/>
          <a:lstStyle/>
          <a:p>
            <a:r>
              <a:rPr lang="en-IN" dirty="0"/>
              <a:t>CAUSES:</a:t>
            </a:r>
          </a:p>
        </p:txBody>
      </p:sp>
      <p:sp>
        <p:nvSpPr>
          <p:cNvPr id="3" name="Subtitle 2">
            <a:extLst>
              <a:ext uri="{FF2B5EF4-FFF2-40B4-BE49-F238E27FC236}">
                <a16:creationId xmlns:a16="http://schemas.microsoft.com/office/drawing/2014/main" id="{E5894CF5-B27D-13F6-130D-20A96CA95806}"/>
              </a:ext>
            </a:extLst>
          </p:cNvPr>
          <p:cNvSpPr>
            <a:spLocks noGrp="1"/>
          </p:cNvSpPr>
          <p:nvPr>
            <p:ph type="subTitle" idx="1"/>
          </p:nvPr>
        </p:nvSpPr>
        <p:spPr>
          <a:xfrm>
            <a:off x="530352" y="3509963"/>
            <a:ext cx="10072922" cy="3195637"/>
          </a:xfrm>
        </p:spPr>
        <p:txBody>
          <a:bodyPr>
            <a:normAutofit/>
          </a:bodyPr>
          <a:lstStyle/>
          <a:p>
            <a:r>
              <a:rPr lang="en-IN" dirty="0"/>
              <a:t>CAUSES:                                                                 </a:t>
            </a:r>
          </a:p>
          <a:p>
            <a:r>
              <a:rPr lang="en-IN" dirty="0"/>
              <a:t>1.Functinal causes                                                  </a:t>
            </a:r>
          </a:p>
          <a:p>
            <a:r>
              <a:rPr lang="en-IN" dirty="0"/>
              <a:t>2.Security                                                                 </a:t>
            </a:r>
          </a:p>
          <a:p>
            <a:r>
              <a:rPr lang="en-IN" dirty="0"/>
              <a:t>3.BAD Fixes                                                            </a:t>
            </a:r>
          </a:p>
          <a:p>
            <a:r>
              <a:rPr lang="en-IN" dirty="0"/>
              <a:t>4.Documents                                                            </a:t>
            </a:r>
          </a:p>
          <a:p>
            <a:r>
              <a:rPr lang="en-IN" dirty="0"/>
              <a:t>5.Design                                        </a:t>
            </a:r>
          </a:p>
        </p:txBody>
      </p:sp>
    </p:spTree>
    <p:extLst>
      <p:ext uri="{BB962C8B-B14F-4D97-AF65-F5344CB8AC3E}">
        <p14:creationId xmlns:p14="http://schemas.microsoft.com/office/powerpoint/2010/main" val="2637482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99798-49D3-D8EA-77B1-3E38F4E5FA6F}"/>
              </a:ext>
            </a:extLst>
          </p:cNvPr>
          <p:cNvSpPr>
            <a:spLocks noGrp="1"/>
          </p:cNvSpPr>
          <p:nvPr>
            <p:ph type="ctrTitle"/>
          </p:nvPr>
        </p:nvSpPr>
        <p:spPr/>
        <p:txBody>
          <a:bodyPr/>
          <a:lstStyle/>
          <a:p>
            <a:r>
              <a:rPr lang="en-IN" dirty="0"/>
              <a:t>ERROR!!!  &amp;  FAILURE!!!  &amp; DEFECTS :</a:t>
            </a:r>
          </a:p>
        </p:txBody>
      </p:sp>
      <p:sp>
        <p:nvSpPr>
          <p:cNvPr id="3" name="Subtitle 2">
            <a:extLst>
              <a:ext uri="{FF2B5EF4-FFF2-40B4-BE49-F238E27FC236}">
                <a16:creationId xmlns:a16="http://schemas.microsoft.com/office/drawing/2014/main" id="{5C309849-26F0-F514-C051-F8524D54E470}"/>
              </a:ext>
            </a:extLst>
          </p:cNvPr>
          <p:cNvSpPr>
            <a:spLocks noGrp="1"/>
          </p:cNvSpPr>
          <p:nvPr>
            <p:ph type="subTitle" idx="1"/>
          </p:nvPr>
        </p:nvSpPr>
        <p:spPr>
          <a:xfrm>
            <a:off x="530352" y="3509963"/>
            <a:ext cx="10072922" cy="2995612"/>
          </a:xfrm>
        </p:spPr>
        <p:txBody>
          <a:bodyPr>
            <a:normAutofit fontScale="92500" lnSpcReduction="10000"/>
          </a:bodyPr>
          <a:lstStyle/>
          <a:p>
            <a:r>
              <a:rPr lang="en-IN" dirty="0"/>
              <a:t>ERROR:- In software testing error is a huge thing …</a:t>
            </a:r>
            <a:r>
              <a:rPr lang="en-US" dirty="0"/>
              <a:t>“ An error is a deviation from accuracy or correctness ” and “ A software bug is an error, flaw, failure, or fault in a computer program or system that causes it to produce an incorrect or unexpected result, or to behave in unintended ways “.</a:t>
            </a:r>
          </a:p>
          <a:p>
            <a:r>
              <a:rPr lang="en-US" dirty="0"/>
              <a:t>FAILURE: In software testing failure occurs by system simply called system failure…Defects in the application or product get executed then the system will produce the wrong results causing a failure</a:t>
            </a:r>
          </a:p>
          <a:p>
            <a:r>
              <a:rPr lang="en-IN" dirty="0"/>
              <a:t>DEFECTS:</a:t>
            </a:r>
            <a:r>
              <a:rPr lang="en-US" dirty="0"/>
              <a:t> A software defect is a coding fault that results in inaccurate or unexpected outputs from a software program that does not satisfy its intended purpose.</a:t>
            </a:r>
            <a:endParaRPr lang="en-IN" dirty="0"/>
          </a:p>
        </p:txBody>
      </p:sp>
    </p:spTree>
    <p:extLst>
      <p:ext uri="{BB962C8B-B14F-4D97-AF65-F5344CB8AC3E}">
        <p14:creationId xmlns:p14="http://schemas.microsoft.com/office/powerpoint/2010/main" val="374420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A42D0-4405-C6F1-4DEE-0549CB09478C}"/>
              </a:ext>
            </a:extLst>
          </p:cNvPr>
          <p:cNvSpPr>
            <a:spLocks noGrp="1"/>
          </p:cNvSpPr>
          <p:nvPr>
            <p:ph type="ctrTitle"/>
          </p:nvPr>
        </p:nvSpPr>
        <p:spPr/>
        <p:txBody>
          <a:bodyPr/>
          <a:lstStyle/>
          <a:p>
            <a:r>
              <a:rPr lang="en-IN" dirty="0"/>
              <a:t>7 TESTING PRINCIPLES:</a:t>
            </a:r>
          </a:p>
        </p:txBody>
      </p:sp>
      <p:sp>
        <p:nvSpPr>
          <p:cNvPr id="3" name="Subtitle 2">
            <a:extLst>
              <a:ext uri="{FF2B5EF4-FFF2-40B4-BE49-F238E27FC236}">
                <a16:creationId xmlns:a16="http://schemas.microsoft.com/office/drawing/2014/main" id="{E36F58FD-0CCE-B098-C4AB-A276AD08BA92}"/>
              </a:ext>
            </a:extLst>
          </p:cNvPr>
          <p:cNvSpPr>
            <a:spLocks noGrp="1"/>
          </p:cNvSpPr>
          <p:nvPr>
            <p:ph type="subTitle" idx="1"/>
          </p:nvPr>
        </p:nvSpPr>
        <p:spPr>
          <a:xfrm>
            <a:off x="530352" y="3509963"/>
            <a:ext cx="10072922" cy="3195637"/>
          </a:xfrm>
        </p:spPr>
        <p:txBody>
          <a:bodyPr>
            <a:normAutofit lnSpcReduction="10000"/>
          </a:bodyPr>
          <a:lstStyle/>
          <a:p>
            <a:r>
              <a:rPr lang="en-IN" dirty="0"/>
              <a:t>1.Testing show presence of defects.</a:t>
            </a:r>
          </a:p>
          <a:p>
            <a:r>
              <a:rPr lang="en-IN" dirty="0"/>
              <a:t>2.Exhaustive testing is impossible.</a:t>
            </a:r>
          </a:p>
          <a:p>
            <a:r>
              <a:rPr lang="en-IN" dirty="0"/>
              <a:t>3.Early Testing. </a:t>
            </a:r>
          </a:p>
          <a:p>
            <a:r>
              <a:rPr lang="en-IN" dirty="0"/>
              <a:t>4.Defect Clustering.</a:t>
            </a:r>
          </a:p>
          <a:p>
            <a:r>
              <a:rPr lang="en-IN" dirty="0"/>
              <a:t>5.Pesticide Paradox.</a:t>
            </a:r>
          </a:p>
          <a:p>
            <a:r>
              <a:rPr lang="en-IN" dirty="0"/>
              <a:t>6.Testing is context dependant.</a:t>
            </a:r>
          </a:p>
          <a:p>
            <a:r>
              <a:rPr lang="en-IN" dirty="0"/>
              <a:t>7.Absence of errors fallacy.</a:t>
            </a:r>
          </a:p>
          <a:p>
            <a:endParaRPr lang="en-IN" dirty="0"/>
          </a:p>
        </p:txBody>
      </p:sp>
    </p:spTree>
    <p:extLst>
      <p:ext uri="{BB962C8B-B14F-4D97-AF65-F5344CB8AC3E}">
        <p14:creationId xmlns:p14="http://schemas.microsoft.com/office/powerpoint/2010/main" val="2831080021"/>
      </p:ext>
    </p:extLst>
  </p:cSld>
  <p:clrMapOvr>
    <a:masterClrMapping/>
  </p:clrMapOvr>
</p:sld>
</file>

<file path=ppt/theme/theme1.xml><?xml version="1.0" encoding="utf-8"?>
<a:theme xmlns:a="http://schemas.openxmlformats.org/drawingml/2006/main" name="RocaVTI">
  <a:themeElements>
    <a:clrScheme name="Custom 101">
      <a:dk1>
        <a:sysClr val="windowText" lastClr="000000"/>
      </a:dk1>
      <a:lt1>
        <a:sysClr val="window" lastClr="FFFFFF"/>
      </a:lt1>
      <a:dk2>
        <a:srgbClr val="463443"/>
      </a:dk2>
      <a:lt2>
        <a:srgbClr val="F3F0E9"/>
      </a:lt2>
      <a:accent1>
        <a:srgbClr val="D45E5E"/>
      </a:accent1>
      <a:accent2>
        <a:srgbClr val="D49D8C"/>
      </a:accent2>
      <a:accent3>
        <a:srgbClr val="BF873A"/>
      </a:accent3>
      <a:accent4>
        <a:srgbClr val="C05050"/>
      </a:accent4>
      <a:accent5>
        <a:srgbClr val="A89F68"/>
      </a:accent5>
      <a:accent6>
        <a:srgbClr val="8F6B8A"/>
      </a:accent6>
      <a:hlink>
        <a:srgbClr val="D75681"/>
      </a:hlink>
      <a:folHlink>
        <a:srgbClr val="6C9D92"/>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docMetadata/LabelInfo.xml><?xml version="1.0" encoding="utf-8"?>
<clbl:labelList xmlns:clbl="http://schemas.microsoft.com/office/2020/mipLabelMetadata">
  <clbl:label id="{13085c86-4bcb-460a-a6f0-b373421c6323}" enabled="0" method="" siteId="{13085c86-4bcb-460a-a6f0-b373421c6323}" removed="1"/>
</clbl:labelList>
</file>

<file path=docProps/app.xml><?xml version="1.0" encoding="utf-8"?>
<Properties xmlns="http://schemas.openxmlformats.org/officeDocument/2006/extended-properties" xmlns:vt="http://schemas.openxmlformats.org/officeDocument/2006/docPropsVTypes">
  <TotalTime>278</TotalTime>
  <Words>814</Words>
  <Application>Microsoft Office PowerPoint</Application>
  <PresentationFormat>Widescreen</PresentationFormat>
  <Paragraphs>54</Paragraphs>
  <Slides>14</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Arial</vt:lpstr>
      <vt:lpstr>Avenir Next LT Pro</vt:lpstr>
      <vt:lpstr>Avenir Next LT Pro Light</vt:lpstr>
      <vt:lpstr>Georgia Pro Semibold</vt:lpstr>
      <vt:lpstr>Source Sans Pro</vt:lpstr>
      <vt:lpstr>RocaVTI</vt:lpstr>
      <vt:lpstr>SOFTWARE TESTING</vt:lpstr>
      <vt:lpstr>INTRODUCTION:</vt:lpstr>
      <vt:lpstr>DEFINITION:</vt:lpstr>
      <vt:lpstr>IMPORTANCE OF SOFTWARE TESTING:</vt:lpstr>
      <vt:lpstr> ABOUT BLACK BOX &amp; WHITE BOX TESTING:</vt:lpstr>
      <vt:lpstr>NEED OF SOFTWARE TESTING:</vt:lpstr>
      <vt:lpstr>CAUSES:</vt:lpstr>
      <vt:lpstr>ERROR!!!  &amp;  FAILURE!!!  &amp; DEFECTS :</vt:lpstr>
      <vt:lpstr>7 TESTING PRINCIPLES:</vt:lpstr>
      <vt:lpstr>SOFTWARE DEVELOPMENT LIFE CYCLE (SDLC):</vt:lpstr>
      <vt:lpstr>TESTING QUALITY:</vt:lpstr>
      <vt:lpstr>QUALITY PRESCRIPTION</vt:lpstr>
      <vt:lpstr>WHY DOES SOFTWARE TESTING REVEVAL:</vt:lpstr>
      <vt:lpstr>THANK YOU ALL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TESTING</dc:title>
  <dc:creator>Sai Krishna Kumar Komma</dc:creator>
  <cp:lastModifiedBy>Sai Krishna Kumar Komma</cp:lastModifiedBy>
  <cp:revision>1</cp:revision>
  <dcterms:created xsi:type="dcterms:W3CDTF">2022-06-27T07:12:53Z</dcterms:created>
  <dcterms:modified xsi:type="dcterms:W3CDTF">2022-06-27T11:51:23Z</dcterms:modified>
</cp:coreProperties>
</file>

<file path=docProps/thumbnail.jpeg>
</file>